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71" r:id="rId5"/>
    <p:sldId id="273" r:id="rId6"/>
    <p:sldId id="258" r:id="rId7"/>
    <p:sldId id="280" r:id="rId8"/>
    <p:sldId id="259" r:id="rId9"/>
    <p:sldId id="262" r:id="rId10"/>
    <p:sldId id="263" r:id="rId11"/>
    <p:sldId id="264" r:id="rId12"/>
    <p:sldId id="265" r:id="rId13"/>
    <p:sldId id="286" r:id="rId14"/>
    <p:sldId id="270" r:id="rId15"/>
    <p:sldId id="274" r:id="rId16"/>
    <p:sldId id="276" r:id="rId17"/>
    <p:sldId id="277" r:id="rId18"/>
    <p:sldId id="267" r:id="rId19"/>
    <p:sldId id="275" r:id="rId20"/>
    <p:sldId id="278" r:id="rId21"/>
    <p:sldId id="279" r:id="rId22"/>
    <p:sldId id="272" r:id="rId23"/>
    <p:sldId id="266" r:id="rId24"/>
    <p:sldId id="268" r:id="rId25"/>
    <p:sldId id="269" r:id="rId26"/>
    <p:sldId id="282" r:id="rId27"/>
    <p:sldId id="283" r:id="rId28"/>
    <p:sldId id="284" r:id="rId29"/>
    <p:sldId id="285" r:id="rId30"/>
    <p:sldId id="26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9B18026-E23F-4715-85B4-9261CD2B3265}" type="datetimeFigureOut">
              <a:rPr lang="tr-TR" smtClean="0"/>
              <a:t>9.8.2019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832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18026-E23F-4715-85B4-9261CD2B3265}" type="datetimeFigureOut">
              <a:rPr lang="tr-TR" smtClean="0"/>
              <a:t>9.8.2019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34183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18026-E23F-4715-85B4-9261CD2B3265}" type="datetimeFigureOut">
              <a:rPr lang="tr-TR" smtClean="0"/>
              <a:t>9.8.2019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105967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18026-E23F-4715-85B4-9261CD2B3265}" type="datetimeFigureOut">
              <a:rPr lang="tr-TR" smtClean="0"/>
              <a:t>9.8.2019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7424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9B18026-E23F-4715-85B4-9261CD2B3265}" type="datetimeFigureOut">
              <a:rPr lang="tr-TR" smtClean="0"/>
              <a:t>9.8.2019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196282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9B18026-E23F-4715-85B4-9261CD2B3265}" type="datetimeFigureOut">
              <a:rPr lang="tr-TR" smtClean="0"/>
              <a:t>9.8.2019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316883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9B18026-E23F-4715-85B4-9261CD2B3265}" type="datetimeFigureOut">
              <a:rPr lang="tr-TR" smtClean="0"/>
              <a:t>9.8.2019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369361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9B18026-E23F-4715-85B4-9261CD2B3265}" type="datetimeFigureOut">
              <a:rPr lang="tr-TR" smtClean="0"/>
              <a:t>9.8.2019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423782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B18026-E23F-4715-85B4-9261CD2B3265}" type="datetimeFigureOut">
              <a:rPr lang="tr-TR" smtClean="0"/>
              <a:t>9.8.2019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419645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B18026-E23F-4715-85B4-9261CD2B3265}" type="datetimeFigureOut">
              <a:rPr lang="tr-TR" smtClean="0"/>
              <a:t>9.8.2019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251551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B18026-E23F-4715-85B4-9261CD2B3265}" type="datetimeFigureOut">
              <a:rPr lang="tr-TR" smtClean="0"/>
              <a:t>9.8.2019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AA738-7697-4D81-838A-0A357B06A8DB}" type="slidenum">
              <a:rPr lang="tr-TR" smtClean="0"/>
              <a:t>‹#›</a:t>
            </a:fld>
            <a:endParaRPr lang="tr-TR"/>
          </a:p>
        </p:txBody>
      </p:sp>
    </p:spTree>
    <p:extLst>
      <p:ext uri="{BB962C8B-B14F-4D97-AF65-F5344CB8AC3E}">
        <p14:creationId xmlns:p14="http://schemas.microsoft.com/office/powerpoint/2010/main" val="336595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18026-E23F-4715-85B4-9261CD2B3265}" type="datetimeFigureOut">
              <a:rPr lang="tr-TR" smtClean="0"/>
              <a:t>9.8.2019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AA738-7697-4D81-838A-0A357B06A8DB}" type="slidenum">
              <a:rPr lang="tr-TR" smtClean="0"/>
              <a:t>‹#›</a:t>
            </a:fld>
            <a:endParaRPr lang="tr-TR"/>
          </a:p>
        </p:txBody>
      </p:sp>
    </p:spTree>
    <p:extLst>
      <p:ext uri="{BB962C8B-B14F-4D97-AF65-F5344CB8AC3E}">
        <p14:creationId xmlns:p14="http://schemas.microsoft.com/office/powerpoint/2010/main" val="363822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496312" y="2478024"/>
            <a:ext cx="5727465" cy="1569660"/>
          </a:xfrm>
          <a:prstGeom prst="rect">
            <a:avLst/>
          </a:prstGeom>
          <a:noFill/>
        </p:spPr>
        <p:txBody>
          <a:bodyPr wrap="none" rtlCol="0">
            <a:spAutoFit/>
          </a:bodyPr>
          <a:lstStyle/>
          <a:p>
            <a:pPr algn="ctr"/>
            <a:r>
              <a:rPr lang="tr-TR" sz="3200" u="sng" dirty="0"/>
              <a:t>Çevre ve Şehircilik Bakanlığından:</a:t>
            </a:r>
            <a:endParaRPr lang="tr-TR" sz="3200" dirty="0"/>
          </a:p>
          <a:p>
            <a:pPr algn="ctr"/>
            <a:r>
              <a:rPr lang="tr-TR" sz="3200" b="1" dirty="0"/>
              <a:t>SIFIR ATIK YÖNETMELİĞİ</a:t>
            </a:r>
            <a:endParaRPr lang="tr-TR" sz="3200" dirty="0"/>
          </a:p>
          <a:p>
            <a:pPr algn="ctr"/>
            <a:endParaRPr lang="tr-TR" sz="3200" dirty="0"/>
          </a:p>
        </p:txBody>
      </p:sp>
      <p:pic>
        <p:nvPicPr>
          <p:cNvPr id="6" name="Resim 5"/>
          <p:cNvPicPr>
            <a:picLocks noChangeAspect="1"/>
          </p:cNvPicPr>
          <p:nvPr/>
        </p:nvPicPr>
        <p:blipFill>
          <a:blip r:embed="rId3"/>
          <a:stretch>
            <a:fillRect/>
          </a:stretch>
        </p:blipFill>
        <p:spPr>
          <a:xfrm>
            <a:off x="10297968" y="100585"/>
            <a:ext cx="1894032" cy="1115568"/>
          </a:xfrm>
          <a:prstGeom prst="rect">
            <a:avLst/>
          </a:prstGeom>
        </p:spPr>
      </p:pic>
    </p:spTree>
    <p:extLst>
      <p:ext uri="{BB962C8B-B14F-4D97-AF65-F5344CB8AC3E}">
        <p14:creationId xmlns:p14="http://schemas.microsoft.com/office/powerpoint/2010/main" val="349342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371850" y="1666875"/>
            <a:ext cx="5448300" cy="3524250"/>
          </a:xfrm>
          <a:prstGeom prst="rect">
            <a:avLst/>
          </a:prstGeom>
        </p:spPr>
      </p:pic>
    </p:spTree>
    <p:extLst>
      <p:ext uri="{BB962C8B-B14F-4D97-AF65-F5344CB8AC3E}">
        <p14:creationId xmlns:p14="http://schemas.microsoft.com/office/powerpoint/2010/main" val="586843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298449" y="1112936"/>
            <a:ext cx="9877782" cy="5078313"/>
          </a:xfrm>
          <a:prstGeom prst="rect">
            <a:avLst/>
          </a:prstGeom>
          <a:noFill/>
        </p:spPr>
        <p:txBody>
          <a:bodyPr wrap="square" rtlCol="0">
            <a:spAutoFit/>
          </a:bodyPr>
          <a:lstStyle/>
          <a:p>
            <a:r>
              <a:rPr lang="tr-TR" b="1" dirty="0"/>
              <a:t>Genel esaslar</a:t>
            </a:r>
            <a:endParaRPr lang="tr-TR" dirty="0"/>
          </a:p>
          <a:p>
            <a:r>
              <a:rPr lang="tr-TR" b="1" dirty="0"/>
              <a:t>MADDE 5 – </a:t>
            </a:r>
            <a:r>
              <a:rPr lang="tr-TR" dirty="0"/>
              <a:t>(1) Üretim, tüketim ve hizmet süreçlerinde kaynakların verimli kullanılması amacıyla;</a:t>
            </a:r>
          </a:p>
          <a:p>
            <a:r>
              <a:rPr lang="tr-TR" dirty="0"/>
              <a:t>a) EK-2’de verilen esaslar da dikkate alınarak atık oluşumunun önlenmesi,</a:t>
            </a:r>
          </a:p>
          <a:p>
            <a:r>
              <a:rPr lang="tr-TR" dirty="0"/>
              <a:t>b) Atık oluşumunun önlenmesinin mümkün olmadığı durumlarda atıkların azaltılması,</a:t>
            </a:r>
          </a:p>
          <a:p>
            <a:r>
              <a:rPr lang="tr-TR" dirty="0"/>
              <a:t>c) Ürün ve malzemelerin yeniden kullanım olanaklarının değerlendirilmesi,</a:t>
            </a:r>
          </a:p>
          <a:p>
            <a:r>
              <a:rPr lang="tr-TR" dirty="0"/>
              <a:t>esastır.</a:t>
            </a:r>
          </a:p>
          <a:p>
            <a:r>
              <a:rPr lang="tr-TR" dirty="0"/>
              <a:t>(2) Oluşan atıkların türlerine göre EK-5’te verilen açıklamalara uygun olarak biriktirilmesi ve geçici depolanması sırasında çevre ve insan sağlığına zarar vermeyecek şekilde gerekli önlemlerin alınması esastır.</a:t>
            </a:r>
          </a:p>
          <a:p>
            <a:r>
              <a:rPr lang="tr-TR" dirty="0"/>
              <a:t>(3) Ayrı olarak biriktirilen atıkların karıştırılmadan toplanması ve öncelikle geri dönüşüm/geri kazanımlarının sağlanması, mümkün olmaması halinde ise çevre kirliliğine yol açmayacak şekilde nihai </a:t>
            </a:r>
            <a:r>
              <a:rPr lang="tr-TR" dirty="0" err="1"/>
              <a:t>bertaraflarının</a:t>
            </a:r>
            <a:r>
              <a:rPr lang="tr-TR" dirty="0"/>
              <a:t> sağlanması esastır.</a:t>
            </a:r>
          </a:p>
          <a:p>
            <a:r>
              <a:rPr lang="tr-TR" dirty="0"/>
              <a:t>(4) Atıkların maddesel veya enerji geri kazanımı amacıyla kullanılarak ekonomiye kazandırılması yaklaşımının öncelikli tercih edilmesi ve düzenli depolamaya gönderilen atık miktarının azaltılması esastır.</a:t>
            </a:r>
          </a:p>
          <a:p>
            <a:r>
              <a:rPr lang="tr-TR" dirty="0"/>
              <a:t>(5) Sıfır atık yönetim sistemi için idari, mali ve teknik açıdan verimlilik, sürdürülebilirlik ve halkın katılımı ilkeleri esas alınır.</a:t>
            </a:r>
          </a:p>
          <a:p>
            <a:endParaRPr lang="tr-TR" dirty="0"/>
          </a:p>
        </p:txBody>
      </p:sp>
    </p:spTree>
    <p:extLst>
      <p:ext uri="{BB962C8B-B14F-4D97-AF65-F5344CB8AC3E}">
        <p14:creationId xmlns:p14="http://schemas.microsoft.com/office/powerpoint/2010/main" val="94477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435609" y="967120"/>
            <a:ext cx="9226956" cy="5355312"/>
          </a:xfrm>
          <a:prstGeom prst="rect">
            <a:avLst/>
          </a:prstGeom>
          <a:noFill/>
        </p:spPr>
        <p:txBody>
          <a:bodyPr wrap="square" rtlCol="0">
            <a:spAutoFit/>
          </a:bodyPr>
          <a:lstStyle/>
          <a:p>
            <a:r>
              <a:rPr lang="tr-TR" dirty="0"/>
              <a:t>(6) Bakanlık ve il müdürlüğü koordinasyonunda ilgili kurum ve kuruluşların işbirliği içerisinde bulunarak sıfır atık yönetim sisteminin geliştirilmesi, yaygınlaştırılması, etkin bir şekilde uygulanması amacıyla bilinç ve farkındalık oluşturulması, çevreye duyarlı tutum, davranış ve faaliyetlerin teşvik edilerek desteklenmesi esastır.</a:t>
            </a:r>
          </a:p>
          <a:p>
            <a:r>
              <a:rPr lang="tr-TR" dirty="0"/>
              <a:t>(7) Sıfır atık yönetim sistemi kapsamındaki faaliyetler ve bu faaliyetlere ilişkin olarak istenen bilgi ve belgeler için Sıfır Atık Bilgi Sistemi kullanılır. Askeri birlik ve askeri kurumların Sıfır Atık Bilgi Sistemine bildirmekle yükümlü oldukları bilgi ve belgeler Millî Savunma Bakanlığı, İçişleri Bakanlığı ve Genelkurmay Başkanlığınca yazılı olarak Bakanlığa bildirilebilir.</a:t>
            </a:r>
          </a:p>
          <a:p>
            <a:r>
              <a:rPr lang="tr-TR" dirty="0"/>
              <a:t>(8) Mahalli idareler ile EK-1 listede tanımlı yerler ve gönüllülük esasına dayalı olarak sıfır atık yönetim sistemini kuracaklar tarafından bu Yönetmelikte tanımlanan kriterler doğrultusunda sıfır atık yönetim sisteminin kurulması, işletilmesi, geliştirilmesi ve izlenmesi esastır.</a:t>
            </a:r>
          </a:p>
          <a:p>
            <a:r>
              <a:rPr lang="tr-TR" dirty="0"/>
              <a:t>(9) Bu Yönetmelik kapsamında sıfır atık yönetim sistemini kuranlarca, atıkların 2872 sayılı Kanun uyarınca çıkarılan mevzuat hükümlerine uygun olarak kaynağında ayrı biriktirilerek atık işleme tesislerine iletilmesinin sağlanması esastır.</a:t>
            </a:r>
          </a:p>
          <a:p>
            <a:r>
              <a:rPr lang="tr-TR" dirty="0"/>
              <a:t>(10) Sıfır atık yönetim sistemi kurulan yerlerde bulunan gerçek ve tüzel kişiler, atıklarını dahil oldukları sıfır atık yönetim sistemi kriterlerine uygun olarak biriktirir.</a:t>
            </a:r>
          </a:p>
          <a:p>
            <a:r>
              <a:rPr lang="tr-TR" dirty="0"/>
              <a:t>(11) Evlerden kaynaklanan atık ilaçlar, İl Sıfır Atık Yönetim Sistemi Planında toplama noktası olarak belirlenmiş olan ilaç satışı yapılan yerlerde ve atık getirme merkezlerinde toplanır.</a:t>
            </a:r>
          </a:p>
          <a:p>
            <a:endParaRPr lang="tr-TR" dirty="0"/>
          </a:p>
        </p:txBody>
      </p:sp>
    </p:spTree>
    <p:extLst>
      <p:ext uri="{BB962C8B-B14F-4D97-AF65-F5344CB8AC3E}">
        <p14:creationId xmlns:p14="http://schemas.microsoft.com/office/powerpoint/2010/main" val="178609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773240" y="1444752"/>
            <a:ext cx="8254156" cy="4169092"/>
          </a:xfrm>
          <a:prstGeom prst="rect">
            <a:avLst/>
          </a:prstGeom>
        </p:spPr>
      </p:pic>
    </p:spTree>
    <p:extLst>
      <p:ext uri="{BB962C8B-B14F-4D97-AF65-F5344CB8AC3E}">
        <p14:creationId xmlns:p14="http://schemas.microsoft.com/office/powerpoint/2010/main" val="253531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87031" y="1497330"/>
            <a:ext cx="5124450" cy="3771900"/>
          </a:xfrm>
          <a:prstGeom prst="rect">
            <a:avLst/>
          </a:prstGeom>
        </p:spPr>
      </p:pic>
      <p:pic>
        <p:nvPicPr>
          <p:cNvPr id="3" name="Resim 2"/>
          <p:cNvPicPr>
            <a:picLocks noChangeAspect="1"/>
          </p:cNvPicPr>
          <p:nvPr/>
        </p:nvPicPr>
        <p:blipFill>
          <a:blip r:embed="rId4"/>
          <a:stretch>
            <a:fillRect/>
          </a:stretch>
        </p:blipFill>
        <p:spPr>
          <a:xfrm>
            <a:off x="6715252" y="1683067"/>
            <a:ext cx="4772025" cy="3400425"/>
          </a:xfrm>
          <a:prstGeom prst="rect">
            <a:avLst/>
          </a:prstGeom>
        </p:spPr>
      </p:pic>
    </p:spTree>
    <p:extLst>
      <p:ext uri="{BB962C8B-B14F-4D97-AF65-F5344CB8AC3E}">
        <p14:creationId xmlns:p14="http://schemas.microsoft.com/office/powerpoint/2010/main" val="172583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281874" y="1707070"/>
            <a:ext cx="5019675" cy="3571875"/>
          </a:xfrm>
          <a:prstGeom prst="rect">
            <a:avLst/>
          </a:prstGeom>
        </p:spPr>
      </p:pic>
      <p:pic>
        <p:nvPicPr>
          <p:cNvPr id="3" name="Resim 2"/>
          <p:cNvPicPr>
            <a:picLocks noChangeAspect="1"/>
          </p:cNvPicPr>
          <p:nvPr/>
        </p:nvPicPr>
        <p:blipFill>
          <a:blip r:embed="rId4"/>
          <a:stretch>
            <a:fillRect/>
          </a:stretch>
        </p:blipFill>
        <p:spPr>
          <a:xfrm>
            <a:off x="6580251" y="1697925"/>
            <a:ext cx="5048250" cy="3790950"/>
          </a:xfrm>
          <a:prstGeom prst="rect">
            <a:avLst/>
          </a:prstGeom>
        </p:spPr>
      </p:pic>
    </p:spTree>
    <p:extLst>
      <p:ext uri="{BB962C8B-B14F-4D97-AF65-F5344CB8AC3E}">
        <p14:creationId xmlns:p14="http://schemas.microsoft.com/office/powerpoint/2010/main" val="153315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699325" y="1557147"/>
            <a:ext cx="5343525" cy="3524250"/>
          </a:xfrm>
          <a:prstGeom prst="rect">
            <a:avLst/>
          </a:prstGeom>
        </p:spPr>
      </p:pic>
      <p:pic>
        <p:nvPicPr>
          <p:cNvPr id="3" name="Resim 2"/>
          <p:cNvPicPr>
            <a:picLocks noChangeAspect="1"/>
          </p:cNvPicPr>
          <p:nvPr/>
        </p:nvPicPr>
        <p:blipFill>
          <a:blip r:embed="rId4"/>
          <a:stretch>
            <a:fillRect/>
          </a:stretch>
        </p:blipFill>
        <p:spPr>
          <a:xfrm>
            <a:off x="6135814" y="1410081"/>
            <a:ext cx="5095875" cy="4019550"/>
          </a:xfrm>
          <a:prstGeom prst="rect">
            <a:avLst/>
          </a:prstGeom>
        </p:spPr>
      </p:pic>
    </p:spTree>
    <p:extLst>
      <p:ext uri="{BB962C8B-B14F-4D97-AF65-F5344CB8AC3E}">
        <p14:creationId xmlns:p14="http://schemas.microsoft.com/office/powerpoint/2010/main" val="19641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841307" y="744855"/>
            <a:ext cx="5229225" cy="5276850"/>
          </a:xfrm>
          <a:prstGeom prst="rect">
            <a:avLst/>
          </a:prstGeom>
        </p:spPr>
      </p:pic>
    </p:spTree>
    <p:extLst>
      <p:ext uri="{BB962C8B-B14F-4D97-AF65-F5344CB8AC3E}">
        <p14:creationId xmlns:p14="http://schemas.microsoft.com/office/powerpoint/2010/main" val="1937653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251204" y="1368171"/>
            <a:ext cx="4953000" cy="3829050"/>
          </a:xfrm>
          <a:prstGeom prst="rect">
            <a:avLst/>
          </a:prstGeom>
        </p:spPr>
      </p:pic>
      <p:pic>
        <p:nvPicPr>
          <p:cNvPr id="3" name="Resim 2"/>
          <p:cNvPicPr>
            <a:picLocks noChangeAspect="1"/>
          </p:cNvPicPr>
          <p:nvPr/>
        </p:nvPicPr>
        <p:blipFill>
          <a:blip r:embed="rId4"/>
          <a:stretch>
            <a:fillRect/>
          </a:stretch>
        </p:blipFill>
        <p:spPr>
          <a:xfrm>
            <a:off x="6440995" y="957690"/>
            <a:ext cx="4924425" cy="4829175"/>
          </a:xfrm>
          <a:prstGeom prst="rect">
            <a:avLst/>
          </a:prstGeom>
        </p:spPr>
      </p:pic>
    </p:spTree>
    <p:extLst>
      <p:ext uri="{BB962C8B-B14F-4D97-AF65-F5344CB8AC3E}">
        <p14:creationId xmlns:p14="http://schemas.microsoft.com/office/powerpoint/2010/main" val="3426104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141476" y="1209666"/>
            <a:ext cx="4472940" cy="4127953"/>
          </a:xfrm>
          <a:prstGeom prst="rect">
            <a:avLst/>
          </a:prstGeom>
        </p:spPr>
      </p:pic>
      <p:pic>
        <p:nvPicPr>
          <p:cNvPr id="3" name="Resim 2"/>
          <p:cNvPicPr>
            <a:picLocks noChangeAspect="1"/>
          </p:cNvPicPr>
          <p:nvPr/>
        </p:nvPicPr>
        <p:blipFill>
          <a:blip r:embed="rId4"/>
          <a:stretch>
            <a:fillRect/>
          </a:stretch>
        </p:blipFill>
        <p:spPr>
          <a:xfrm>
            <a:off x="5855207" y="1673352"/>
            <a:ext cx="5231927" cy="3834765"/>
          </a:xfrm>
          <a:prstGeom prst="rect">
            <a:avLst/>
          </a:prstGeom>
        </p:spPr>
      </p:pic>
    </p:spTree>
    <p:extLst>
      <p:ext uri="{BB962C8B-B14F-4D97-AF65-F5344CB8AC3E}">
        <p14:creationId xmlns:p14="http://schemas.microsoft.com/office/powerpoint/2010/main" val="2883621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825564" y="1894106"/>
            <a:ext cx="8540872" cy="2031325"/>
          </a:xfrm>
          <a:prstGeom prst="rect">
            <a:avLst/>
          </a:prstGeom>
          <a:noFill/>
        </p:spPr>
        <p:txBody>
          <a:bodyPr wrap="square" rtlCol="0">
            <a:spAutoFit/>
          </a:bodyPr>
          <a:lstStyle/>
          <a:p>
            <a:r>
              <a:rPr lang="tr-TR" b="1" dirty="0"/>
              <a:t>Amaç</a:t>
            </a:r>
            <a:endParaRPr lang="tr-TR" dirty="0"/>
          </a:p>
          <a:p>
            <a:r>
              <a:rPr lang="tr-TR" b="1" dirty="0"/>
              <a:t>MADDE 1 –</a:t>
            </a:r>
            <a:r>
              <a:rPr lang="tr-TR" dirty="0"/>
              <a:t> (1) Bu Yönetmeliğin amacı, hammadde ve doğal kaynakların etkin yönetimi ile sürdürülebilir kalkınma ilkeleri doğrultusunda atık yönetimi süreçlerinde çevre ve insan sağlığının ve tüm kaynakların korunmasını hedefleyen </a:t>
            </a:r>
            <a:r>
              <a:rPr lang="tr-TR" b="1" dirty="0"/>
              <a:t>sıfır atık yönetim sisteminin kurulmasına, yaygınlaştırılmasına, geliştirilmesine, izlenmesine, finansmanına, kayıt altına alınarak belgelendirilmesine ilişkin genel ilke ve esasların belirlenmesidir</a:t>
            </a:r>
            <a:r>
              <a:rPr lang="tr-TR" dirty="0"/>
              <a:t>.</a:t>
            </a:r>
          </a:p>
          <a:p>
            <a:endParaRPr lang="tr-TR" dirty="0"/>
          </a:p>
        </p:txBody>
      </p:sp>
      <p:sp>
        <p:nvSpPr>
          <p:cNvPr id="3" name="Metin kutusu 2"/>
          <p:cNvSpPr txBox="1"/>
          <p:nvPr/>
        </p:nvSpPr>
        <p:spPr>
          <a:xfrm>
            <a:off x="2121409" y="861060"/>
            <a:ext cx="7383069" cy="646331"/>
          </a:xfrm>
          <a:prstGeom prst="rect">
            <a:avLst/>
          </a:prstGeom>
          <a:noFill/>
        </p:spPr>
        <p:txBody>
          <a:bodyPr wrap="square" rtlCol="0">
            <a:spAutoFit/>
          </a:bodyPr>
          <a:lstStyle/>
          <a:p>
            <a:r>
              <a:rPr lang="tr-TR" dirty="0" smtClean="0"/>
              <a:t>Sıfır Atık Yönetmeliği ; Resmi </a:t>
            </a:r>
            <a:r>
              <a:rPr lang="tr-TR" dirty="0" err="1" smtClean="0"/>
              <a:t>Gazete’de</a:t>
            </a:r>
            <a:r>
              <a:rPr lang="tr-TR" dirty="0" smtClean="0"/>
              <a:t> 12 Temmuz 2019 tarih </a:t>
            </a:r>
            <a:r>
              <a:rPr lang="tr-TR" dirty="0"/>
              <a:t>Sayı : </a:t>
            </a:r>
            <a:r>
              <a:rPr lang="tr-TR" dirty="0" smtClean="0"/>
              <a:t>30829 Sayı ile yayınlanıp yürürlüğe girmiştir </a:t>
            </a:r>
            <a:endParaRPr lang="tr-TR" dirty="0"/>
          </a:p>
        </p:txBody>
      </p:sp>
      <p:pic>
        <p:nvPicPr>
          <p:cNvPr id="4" name="Resim 3"/>
          <p:cNvPicPr>
            <a:picLocks noChangeAspect="1"/>
          </p:cNvPicPr>
          <p:nvPr/>
        </p:nvPicPr>
        <p:blipFill>
          <a:blip r:embed="rId3"/>
          <a:stretch>
            <a:fillRect/>
          </a:stretch>
        </p:blipFill>
        <p:spPr>
          <a:xfrm>
            <a:off x="3873246" y="3774905"/>
            <a:ext cx="2692146" cy="2547527"/>
          </a:xfrm>
          <a:prstGeom prst="rect">
            <a:avLst/>
          </a:prstGeom>
        </p:spPr>
      </p:pic>
    </p:spTree>
    <p:extLst>
      <p:ext uri="{BB962C8B-B14F-4D97-AF65-F5344CB8AC3E}">
        <p14:creationId xmlns:p14="http://schemas.microsoft.com/office/powerpoint/2010/main" val="369398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969264" y="1099375"/>
            <a:ext cx="10719816" cy="4687490"/>
          </a:xfrm>
          <a:prstGeom prst="rect">
            <a:avLst/>
          </a:prstGeom>
        </p:spPr>
      </p:pic>
    </p:spTree>
    <p:extLst>
      <p:ext uri="{BB962C8B-B14F-4D97-AF65-F5344CB8AC3E}">
        <p14:creationId xmlns:p14="http://schemas.microsoft.com/office/powerpoint/2010/main" val="3922374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786447" y="1783080"/>
            <a:ext cx="5264290" cy="3295650"/>
          </a:xfrm>
          <a:prstGeom prst="rect">
            <a:avLst/>
          </a:prstGeom>
        </p:spPr>
      </p:pic>
      <p:pic>
        <p:nvPicPr>
          <p:cNvPr id="3" name="Resim 2"/>
          <p:cNvPicPr>
            <a:picLocks noChangeAspect="1"/>
          </p:cNvPicPr>
          <p:nvPr/>
        </p:nvPicPr>
        <p:blipFill>
          <a:blip r:embed="rId4"/>
          <a:stretch>
            <a:fillRect/>
          </a:stretch>
        </p:blipFill>
        <p:spPr>
          <a:xfrm>
            <a:off x="6018191" y="1968817"/>
            <a:ext cx="6033029" cy="2612327"/>
          </a:xfrm>
          <a:prstGeom prst="rect">
            <a:avLst/>
          </a:prstGeom>
        </p:spPr>
      </p:pic>
    </p:spTree>
    <p:extLst>
      <p:ext uri="{BB962C8B-B14F-4D97-AF65-F5344CB8AC3E}">
        <p14:creationId xmlns:p14="http://schemas.microsoft.com/office/powerpoint/2010/main" val="585755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790003" y="1614678"/>
            <a:ext cx="5381625" cy="3848100"/>
          </a:xfrm>
          <a:prstGeom prst="rect">
            <a:avLst/>
          </a:prstGeom>
        </p:spPr>
      </p:pic>
      <p:pic>
        <p:nvPicPr>
          <p:cNvPr id="3" name="Resim 2"/>
          <p:cNvPicPr>
            <a:picLocks noChangeAspect="1"/>
          </p:cNvPicPr>
          <p:nvPr/>
        </p:nvPicPr>
        <p:blipFill>
          <a:blip r:embed="rId4"/>
          <a:stretch>
            <a:fillRect/>
          </a:stretch>
        </p:blipFill>
        <p:spPr>
          <a:xfrm>
            <a:off x="6458077" y="2282761"/>
            <a:ext cx="5029200" cy="2219325"/>
          </a:xfrm>
          <a:prstGeom prst="rect">
            <a:avLst/>
          </a:prstGeom>
        </p:spPr>
      </p:pic>
    </p:spTree>
    <p:extLst>
      <p:ext uri="{BB962C8B-B14F-4D97-AF65-F5344CB8AC3E}">
        <p14:creationId xmlns:p14="http://schemas.microsoft.com/office/powerpoint/2010/main" val="961176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230183" y="598194"/>
            <a:ext cx="6804089" cy="5267682"/>
          </a:xfrm>
          <a:prstGeom prst="rect">
            <a:avLst/>
          </a:prstGeom>
        </p:spPr>
      </p:pic>
    </p:spTree>
    <p:extLst>
      <p:ext uri="{BB962C8B-B14F-4D97-AF65-F5344CB8AC3E}">
        <p14:creationId xmlns:p14="http://schemas.microsoft.com/office/powerpoint/2010/main" val="2774083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635376" y="921530"/>
            <a:ext cx="6627495" cy="4865335"/>
          </a:xfrm>
          <a:prstGeom prst="rect">
            <a:avLst/>
          </a:prstGeom>
        </p:spPr>
      </p:pic>
    </p:spTree>
    <p:extLst>
      <p:ext uri="{BB962C8B-B14F-4D97-AF65-F5344CB8AC3E}">
        <p14:creationId xmlns:p14="http://schemas.microsoft.com/office/powerpoint/2010/main" val="402745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702242" y="1107376"/>
            <a:ext cx="5781675" cy="4752975"/>
          </a:xfrm>
          <a:prstGeom prst="rect">
            <a:avLst/>
          </a:prstGeom>
        </p:spPr>
      </p:pic>
    </p:spTree>
    <p:extLst>
      <p:ext uri="{BB962C8B-B14F-4D97-AF65-F5344CB8AC3E}">
        <p14:creationId xmlns:p14="http://schemas.microsoft.com/office/powerpoint/2010/main" val="1515329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2720340" y="1154880"/>
            <a:ext cx="6057900" cy="4730998"/>
          </a:xfrm>
          <a:prstGeom prst="rect">
            <a:avLst/>
          </a:prstGeom>
        </p:spPr>
      </p:pic>
    </p:spTree>
    <p:extLst>
      <p:ext uri="{BB962C8B-B14F-4D97-AF65-F5344CB8AC3E}">
        <p14:creationId xmlns:p14="http://schemas.microsoft.com/office/powerpoint/2010/main" val="1994236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340673" y="850392"/>
            <a:ext cx="6222557" cy="5061013"/>
          </a:xfrm>
          <a:prstGeom prst="rect">
            <a:avLst/>
          </a:prstGeom>
        </p:spPr>
      </p:pic>
    </p:spTree>
    <p:extLst>
      <p:ext uri="{BB962C8B-B14F-4D97-AF65-F5344CB8AC3E}">
        <p14:creationId xmlns:p14="http://schemas.microsoft.com/office/powerpoint/2010/main" val="3867226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335651" y="1106424"/>
            <a:ext cx="9437251" cy="4763071"/>
          </a:xfrm>
          <a:prstGeom prst="rect">
            <a:avLst/>
          </a:prstGeom>
        </p:spPr>
      </p:pic>
    </p:spTree>
    <p:extLst>
      <p:ext uri="{BB962C8B-B14F-4D97-AF65-F5344CB8AC3E}">
        <p14:creationId xmlns:p14="http://schemas.microsoft.com/office/powerpoint/2010/main" val="1326127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75488" y="923544"/>
            <a:ext cx="8919536" cy="4766164"/>
          </a:xfrm>
          <a:prstGeom prst="rect">
            <a:avLst/>
          </a:prstGeom>
        </p:spPr>
      </p:pic>
    </p:spTree>
    <p:extLst>
      <p:ext uri="{BB962C8B-B14F-4D97-AF65-F5344CB8AC3E}">
        <p14:creationId xmlns:p14="http://schemas.microsoft.com/office/powerpoint/2010/main" val="105427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671887" y="476250"/>
            <a:ext cx="4848225" cy="5905500"/>
          </a:xfrm>
          <a:prstGeom prst="rect">
            <a:avLst/>
          </a:prstGeom>
        </p:spPr>
      </p:pic>
      <p:pic>
        <p:nvPicPr>
          <p:cNvPr id="3" name="Resim 2"/>
          <p:cNvPicPr>
            <a:picLocks noChangeAspect="1"/>
          </p:cNvPicPr>
          <p:nvPr/>
        </p:nvPicPr>
        <p:blipFill>
          <a:blip r:embed="rId4"/>
          <a:stretch>
            <a:fillRect/>
          </a:stretch>
        </p:blipFill>
        <p:spPr>
          <a:xfrm>
            <a:off x="3986211" y="81153"/>
            <a:ext cx="4219575" cy="514350"/>
          </a:xfrm>
          <a:prstGeom prst="rect">
            <a:avLst/>
          </a:prstGeom>
        </p:spPr>
      </p:pic>
    </p:spTree>
    <p:extLst>
      <p:ext uri="{BB962C8B-B14F-4D97-AF65-F5344CB8AC3E}">
        <p14:creationId xmlns:p14="http://schemas.microsoft.com/office/powerpoint/2010/main" val="2057401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sifiratik.gov.tr/Content/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527" y="6191249"/>
            <a:ext cx="1428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evre bakanlÄ±Ä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23" y="5786865"/>
            <a:ext cx="1609217" cy="107113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773936" y="2615184"/>
            <a:ext cx="8555804" cy="646331"/>
          </a:xfrm>
          <a:prstGeom prst="rect">
            <a:avLst/>
          </a:prstGeom>
          <a:noFill/>
        </p:spPr>
        <p:txBody>
          <a:bodyPr wrap="none" rtlCol="0">
            <a:spAutoFit/>
          </a:bodyPr>
          <a:lstStyle/>
          <a:p>
            <a:r>
              <a:rPr lang="tr-TR" dirty="0" smtClean="0"/>
              <a:t>Sıfır Atık Yönetmeliğinin uygulamaya yönelik bölümlerini dinlediğiniz için teşekkür ederiz.</a:t>
            </a:r>
          </a:p>
          <a:p>
            <a:endParaRPr lang="tr-TR" dirty="0"/>
          </a:p>
        </p:txBody>
      </p:sp>
      <p:pic>
        <p:nvPicPr>
          <p:cNvPr id="3" name="Resim 2"/>
          <p:cNvPicPr>
            <a:picLocks noChangeAspect="1"/>
          </p:cNvPicPr>
          <p:nvPr/>
        </p:nvPicPr>
        <p:blipFill>
          <a:blip r:embed="rId5"/>
          <a:stretch>
            <a:fillRect/>
          </a:stretch>
        </p:blipFill>
        <p:spPr>
          <a:xfrm>
            <a:off x="3535553" y="3112085"/>
            <a:ext cx="4136263" cy="2357600"/>
          </a:xfrm>
          <a:prstGeom prst="rect">
            <a:avLst/>
          </a:prstGeom>
        </p:spPr>
      </p:pic>
    </p:spTree>
    <p:extLst>
      <p:ext uri="{BB962C8B-B14F-4D97-AF65-F5344CB8AC3E}">
        <p14:creationId xmlns:p14="http://schemas.microsoft.com/office/powerpoint/2010/main" val="148196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790950" y="76200"/>
            <a:ext cx="4610100" cy="6705600"/>
          </a:xfrm>
          <a:prstGeom prst="rect">
            <a:avLst/>
          </a:prstGeom>
        </p:spPr>
      </p:pic>
    </p:spTree>
    <p:extLst>
      <p:ext uri="{BB962C8B-B14F-4D97-AF65-F5344CB8AC3E}">
        <p14:creationId xmlns:p14="http://schemas.microsoft.com/office/powerpoint/2010/main" val="2692729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243584" y="1399032"/>
            <a:ext cx="9795637" cy="1477328"/>
          </a:xfrm>
          <a:prstGeom prst="rect">
            <a:avLst/>
          </a:prstGeom>
          <a:noFill/>
        </p:spPr>
        <p:txBody>
          <a:bodyPr wrap="square" rtlCol="0">
            <a:spAutoFit/>
          </a:bodyPr>
          <a:lstStyle/>
          <a:p>
            <a:r>
              <a:rPr lang="tr-TR" dirty="0"/>
              <a:t>Sıfır atığın uygulanmasına ilişkin yol göstermek adına hazırlanan “Sıfır Atık Uygulama Rehberi” Çevre ve Şehircilik Bakanlığı’nın web sitesinde (http://www.csb.gov.tr/projeler/</a:t>
            </a:r>
            <a:r>
              <a:rPr lang="tr-TR" dirty="0" err="1"/>
              <a:t>sifiratik</a:t>
            </a:r>
            <a:r>
              <a:rPr lang="tr-TR" dirty="0"/>
              <a:t>/) yer almaktadır. </a:t>
            </a:r>
          </a:p>
          <a:p>
            <a:endParaRPr lang="tr-TR" dirty="0" smtClean="0"/>
          </a:p>
          <a:p>
            <a:r>
              <a:rPr lang="tr-TR" dirty="0" smtClean="0"/>
              <a:t>Sıfır </a:t>
            </a:r>
            <a:r>
              <a:rPr lang="tr-TR" dirty="0"/>
              <a:t>Atık Projesi’nde sürdürülebilir, profesyonel bir yaklaşımla çalışmaların gerçekleştirilebilmesi için 7 aşamadan oluşan yol haritası esas alınır. </a:t>
            </a:r>
          </a:p>
        </p:txBody>
      </p:sp>
      <p:pic>
        <p:nvPicPr>
          <p:cNvPr id="3" name="Resim 2"/>
          <p:cNvPicPr>
            <a:picLocks noChangeAspect="1"/>
          </p:cNvPicPr>
          <p:nvPr/>
        </p:nvPicPr>
        <p:blipFill>
          <a:blip r:embed="rId3"/>
          <a:stretch>
            <a:fillRect/>
          </a:stretch>
        </p:blipFill>
        <p:spPr>
          <a:xfrm>
            <a:off x="3721608" y="3186958"/>
            <a:ext cx="4708588" cy="3004291"/>
          </a:xfrm>
          <a:prstGeom prst="rect">
            <a:avLst/>
          </a:prstGeom>
        </p:spPr>
      </p:pic>
    </p:spTree>
    <p:extLst>
      <p:ext uri="{BB962C8B-B14F-4D97-AF65-F5344CB8AC3E}">
        <p14:creationId xmlns:p14="http://schemas.microsoft.com/office/powerpoint/2010/main" val="3493810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887031" y="1931269"/>
            <a:ext cx="10510886" cy="2862322"/>
          </a:xfrm>
          <a:prstGeom prst="rect">
            <a:avLst/>
          </a:prstGeom>
          <a:noFill/>
        </p:spPr>
        <p:txBody>
          <a:bodyPr wrap="square" rtlCol="0">
            <a:spAutoFit/>
          </a:bodyPr>
          <a:lstStyle/>
          <a:p>
            <a:r>
              <a:rPr lang="tr-TR" b="1" dirty="0"/>
              <a:t>Kapsam</a:t>
            </a:r>
            <a:endParaRPr lang="tr-TR" dirty="0"/>
          </a:p>
          <a:p>
            <a:r>
              <a:rPr lang="tr-TR" b="1" dirty="0"/>
              <a:t>MADDE 2 –</a:t>
            </a:r>
            <a:r>
              <a:rPr lang="tr-TR" dirty="0"/>
              <a:t> (1) Bu Yönetmelik, mahalli idareler ve EK-1 listede tanımlı diğer yerler ile gönüllülük esasına dayalı olarak sıfır atık yönetim sistemini kurmak isteyenler için sıfır atık yönetim sisteminin kurulmasına, izlenmesine, sıfır atık belgesi düzenlenmesine ilişkin esasları kapsar.</a:t>
            </a:r>
          </a:p>
          <a:p>
            <a:r>
              <a:rPr lang="tr-TR" dirty="0"/>
              <a:t>(2) Sıfır atık yönetim sistemi kurulan yerlerde oluşan ve 2/4/2015 tarihli ve 29314 sayılı Resmî </a:t>
            </a:r>
            <a:r>
              <a:rPr lang="tr-TR" dirty="0" err="1"/>
              <a:t>Gazete’de</a:t>
            </a:r>
            <a:r>
              <a:rPr lang="tr-TR" dirty="0"/>
              <a:t> yayımlanan Atık Yönetimi Yönetmeliğinin EK-4 atık listesinde yer alan atıklar bu sistem kapsamındadır. Ancak, sanayi işletmelerinden kaynaklanan atıklardan içerik veya yapısal olarak evsel nitelikli atıklara benzer olanlar hariç olmak üzere, bu işletmelerin faaliyetleri sonucunda oluşan proses atıkları Bakanlıkça kriterleri belirleninceye kadar bu Yönetmelikte tanımlanan sıfır atık belgesi kapsamında değerlendirilmez.</a:t>
            </a:r>
          </a:p>
          <a:p>
            <a:endParaRPr lang="tr-TR" dirty="0"/>
          </a:p>
        </p:txBody>
      </p:sp>
    </p:spTree>
    <p:extLst>
      <p:ext uri="{BB962C8B-B14F-4D97-AF65-F5344CB8AC3E}">
        <p14:creationId xmlns:p14="http://schemas.microsoft.com/office/powerpoint/2010/main" val="331347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2807208" y="1618488"/>
            <a:ext cx="6678751" cy="923330"/>
          </a:xfrm>
          <a:prstGeom prst="rect">
            <a:avLst/>
          </a:prstGeom>
          <a:noFill/>
        </p:spPr>
        <p:txBody>
          <a:bodyPr wrap="none" rtlCol="0">
            <a:spAutoFit/>
          </a:bodyPr>
          <a:lstStyle/>
          <a:p>
            <a:endParaRPr lang="tr-TR" dirty="0"/>
          </a:p>
          <a:p>
            <a:r>
              <a:rPr lang="tr-TR" dirty="0"/>
              <a:t>2023 yılında tüm Türkiye’de uygulamaya geçilmesi hedeflenmektedir. </a:t>
            </a:r>
          </a:p>
          <a:p>
            <a:endParaRPr lang="tr-TR" dirty="0"/>
          </a:p>
        </p:txBody>
      </p:sp>
      <p:pic>
        <p:nvPicPr>
          <p:cNvPr id="3" name="Resim 2"/>
          <p:cNvPicPr>
            <a:picLocks noChangeAspect="1"/>
          </p:cNvPicPr>
          <p:nvPr/>
        </p:nvPicPr>
        <p:blipFill>
          <a:blip r:embed="rId3"/>
          <a:stretch>
            <a:fillRect/>
          </a:stretch>
        </p:blipFill>
        <p:spPr>
          <a:xfrm>
            <a:off x="3079433" y="2737418"/>
            <a:ext cx="6329744" cy="2761174"/>
          </a:xfrm>
          <a:prstGeom prst="rect">
            <a:avLst/>
          </a:prstGeom>
        </p:spPr>
      </p:pic>
    </p:spTree>
    <p:extLst>
      <p:ext uri="{BB962C8B-B14F-4D97-AF65-F5344CB8AC3E}">
        <p14:creationId xmlns:p14="http://schemas.microsoft.com/office/powerpoint/2010/main" val="243008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568892" y="1257426"/>
            <a:ext cx="6447092" cy="4689793"/>
          </a:xfrm>
          <a:prstGeom prst="rect">
            <a:avLst/>
          </a:prstGeom>
        </p:spPr>
      </p:pic>
    </p:spTree>
    <p:extLst>
      <p:ext uri="{BB962C8B-B14F-4D97-AF65-F5344CB8AC3E}">
        <p14:creationId xmlns:p14="http://schemas.microsoft.com/office/powerpoint/2010/main" val="398301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498598" y="600075"/>
            <a:ext cx="5676900" cy="4286250"/>
          </a:xfrm>
          <a:prstGeom prst="rect">
            <a:avLst/>
          </a:prstGeom>
        </p:spPr>
      </p:pic>
      <p:pic>
        <p:nvPicPr>
          <p:cNvPr id="3" name="Resim 2"/>
          <p:cNvPicPr>
            <a:picLocks noChangeAspect="1"/>
          </p:cNvPicPr>
          <p:nvPr/>
        </p:nvPicPr>
        <p:blipFill>
          <a:blip r:embed="rId4"/>
          <a:stretch>
            <a:fillRect/>
          </a:stretch>
        </p:blipFill>
        <p:spPr>
          <a:xfrm>
            <a:off x="2641473" y="4648200"/>
            <a:ext cx="5391150" cy="476250"/>
          </a:xfrm>
          <a:prstGeom prst="rect">
            <a:avLst/>
          </a:prstGeom>
        </p:spPr>
      </p:pic>
    </p:spTree>
    <p:extLst>
      <p:ext uri="{BB962C8B-B14F-4D97-AF65-F5344CB8AC3E}">
        <p14:creationId xmlns:p14="http://schemas.microsoft.com/office/powerpoint/2010/main" val="289808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657</Words>
  <Application>Microsoft Office PowerPoint</Application>
  <PresentationFormat>Geniş ekran</PresentationFormat>
  <Paragraphs>30</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BASIN YAYIN VE HALKLA İLİŞKİLER ŞUBESİ</dc:title>
  <dc:creator>Şeyda Soykan</dc:creator>
  <cp:lastModifiedBy>Sebahattin Özkurt</cp:lastModifiedBy>
  <cp:revision>76</cp:revision>
  <dcterms:created xsi:type="dcterms:W3CDTF">2018-07-17T10:24:48Z</dcterms:created>
  <dcterms:modified xsi:type="dcterms:W3CDTF">2019-08-09T13:52:01Z</dcterms:modified>
</cp:coreProperties>
</file>